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85" r:id="rId2"/>
    <p:sldId id="293" r:id="rId3"/>
    <p:sldId id="286" r:id="rId4"/>
    <p:sldId id="307" r:id="rId5"/>
    <p:sldId id="305" r:id="rId6"/>
    <p:sldId id="281" r:id="rId7"/>
    <p:sldId id="303" r:id="rId8"/>
    <p:sldId id="304" r:id="rId9"/>
    <p:sldId id="282" r:id="rId10"/>
    <p:sldId id="283" r:id="rId11"/>
    <p:sldId id="284" r:id="rId12"/>
    <p:sldId id="294" r:id="rId13"/>
    <p:sldId id="310" r:id="rId14"/>
    <p:sldId id="311" r:id="rId15"/>
    <p:sldId id="312" r:id="rId16"/>
    <p:sldId id="313" r:id="rId17"/>
    <p:sldId id="302" r:id="rId18"/>
    <p:sldId id="296" r:id="rId19"/>
    <p:sldId id="290" r:id="rId20"/>
    <p:sldId id="291" r:id="rId21"/>
    <p:sldId id="272" r:id="rId22"/>
    <p:sldId id="273" r:id="rId23"/>
    <p:sldId id="271" r:id="rId24"/>
    <p:sldId id="274" r:id="rId25"/>
    <p:sldId id="295" r:id="rId26"/>
    <p:sldId id="287" r:id="rId27"/>
    <p:sldId id="308" r:id="rId28"/>
    <p:sldId id="298" r:id="rId29"/>
    <p:sldId id="288" r:id="rId30"/>
    <p:sldId id="299" r:id="rId31"/>
    <p:sldId id="260" r:id="rId32"/>
    <p:sldId id="297" r:id="rId33"/>
    <p:sldId id="300" r:id="rId34"/>
    <p:sldId id="264" r:id="rId35"/>
    <p:sldId id="309" r:id="rId36"/>
    <p:sldId id="292" r:id="rId37"/>
    <p:sldId id="30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A4D9C-A6E9-4051-AEE8-ECA478B52A9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D4020-F9DF-4A01-9E37-5BB3EBDFF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61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35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55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9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31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32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9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49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62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1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6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18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88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98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45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59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Moore’s law earlier-fizzling out (maybe). Paradoxically,</a:t>
            </a:r>
            <a:r>
              <a:rPr lang="en-US" baseline="0" dirty="0" smtClean="0"/>
              <a:t> the HPC environment Moore’s law has created might need to be used to save it-through data mining, materials </a:t>
            </a:r>
            <a:r>
              <a:rPr lang="en-US" baseline="0" dirty="0" err="1" smtClean="0"/>
              <a:t>projectsuq</a:t>
            </a:r>
            <a:r>
              <a:rPr lang="en-US" baseline="0" dirty="0" smtClean="0"/>
              <a:t> type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77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1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87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86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78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93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58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343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422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 updates of software, other fancy things (give out packets!)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71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140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Poll Title: Feedback/Questions
https://www.polleverywhere.com/free_text_polls/V8HXy3Df3XlnxT0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12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Poll Title: Have you used the USD HPC?
https://www.polleverywhere.com/multiple_choice_polls/S2Z2sTcWsKk8Rl4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44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observation made in 1965 by Gordon </a:t>
            </a:r>
            <a:r>
              <a:rPr lang="en-US" b="1" dirty="0" smtClean="0"/>
              <a:t>Moore</a:t>
            </a:r>
            <a:r>
              <a:rPr lang="en-US" dirty="0" smtClean="0"/>
              <a:t>, co-founder of Intel, that the number of transistors per square inch on integrated circuits had doubled every year since the integrated circuit was invented. </a:t>
            </a:r>
            <a:r>
              <a:rPr lang="en-US" b="1" dirty="0" smtClean="0"/>
              <a:t>Moore</a:t>
            </a:r>
            <a:r>
              <a:rPr lang="en-US" dirty="0" smtClean="0"/>
              <a:t> predicted that this trend would continue for the foreseeable future.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06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52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57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68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02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0D83-8242-4087-81B5-0951BD66D63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2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0D83-8242-4087-81B5-0951BD66D63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47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0D83-8242-4087-81B5-0951BD66D63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0D83-8242-4087-81B5-0951BD66D63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0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0D83-8242-4087-81B5-0951BD66D63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56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0D83-8242-4087-81B5-0951BD66D63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87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0D83-8242-4087-81B5-0951BD66D63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90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0D83-8242-4087-81B5-0951BD66D63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2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0D83-8242-4087-81B5-0951BD66D63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39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0D83-8242-4087-81B5-0951BD66D63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93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0D83-8242-4087-81B5-0951BD66D63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83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B0D83-8242-4087-81B5-0951BD66D63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9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pcc.okstate.edu/content/hpc-education-resources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www.xsede.org/hom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Eras Demi ITC" panose="020B0805030504020804" pitchFamily="34" charset="0"/>
              </a:rPr>
              <a:t>Introduction to</a:t>
            </a:r>
            <a:br>
              <a:rPr lang="en-US" dirty="0" smtClean="0">
                <a:latin typeface="Eras Demi ITC" panose="020B0805030504020804" pitchFamily="34" charset="0"/>
              </a:rPr>
            </a:br>
            <a:r>
              <a:rPr lang="en-US" dirty="0" smtClean="0">
                <a:latin typeface="Eras Demi ITC" panose="020B0805030504020804" pitchFamily="34" charset="0"/>
              </a:rPr>
              <a:t>Supercomputing at USD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Doug </a:t>
            </a:r>
            <a:r>
              <a:rPr lang="en-US" dirty="0" err="1" smtClean="0"/>
              <a:t>Jennewein</a:t>
            </a:r>
            <a:r>
              <a:rPr lang="en-US" dirty="0" smtClean="0"/>
              <a:t>-Director of Research Computing</a:t>
            </a:r>
          </a:p>
          <a:p>
            <a:r>
              <a:rPr lang="en-US" dirty="0"/>
              <a:t>*Joseph Madison-Research Computing Assistant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791" y="4709059"/>
            <a:ext cx="1730417" cy="1430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965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as Demi ITC" panose="020B0805030504020804" pitchFamily="34" charset="0"/>
              </a:rPr>
              <a:t>Why HPC is Worth the Bother</a:t>
            </a:r>
            <a:r>
              <a:rPr lang="en-US" dirty="0">
                <a:latin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HPC gives you that you won’t get elsewhere is the </a:t>
            </a:r>
            <a:r>
              <a:rPr lang="en-US" dirty="0" smtClean="0"/>
              <a:t>ability </a:t>
            </a:r>
            <a:r>
              <a:rPr lang="en-US" dirty="0"/>
              <a:t>to do </a:t>
            </a:r>
            <a:r>
              <a:rPr lang="en-US" dirty="0" smtClean="0">
                <a:solidFill>
                  <a:srgbClr val="0070C0"/>
                </a:solidFill>
              </a:rPr>
              <a:t>bigger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better</a:t>
            </a:r>
            <a:r>
              <a:rPr lang="en-US" dirty="0"/>
              <a:t>, more </a:t>
            </a:r>
            <a:r>
              <a:rPr lang="en-US" dirty="0">
                <a:solidFill>
                  <a:srgbClr val="00B050"/>
                </a:solidFill>
              </a:rPr>
              <a:t>exciting</a:t>
            </a:r>
            <a:r>
              <a:rPr lang="en-US" dirty="0"/>
              <a:t> </a:t>
            </a:r>
            <a:r>
              <a:rPr lang="en-US" dirty="0" smtClean="0"/>
              <a:t>science. </a:t>
            </a:r>
            <a:r>
              <a:rPr lang="en-US" dirty="0"/>
              <a:t>If </a:t>
            </a:r>
            <a:r>
              <a:rPr lang="en-US" dirty="0" smtClean="0"/>
              <a:t>your </a:t>
            </a:r>
            <a:r>
              <a:rPr lang="en-US" dirty="0"/>
              <a:t>code can run </a:t>
            </a:r>
            <a:r>
              <a:rPr lang="en-US" dirty="0">
                <a:solidFill>
                  <a:srgbClr val="FFC000"/>
                </a:solidFill>
              </a:rPr>
              <a:t>faster</a:t>
            </a:r>
            <a:r>
              <a:rPr lang="en-US" dirty="0"/>
              <a:t>, that means that you can tackle </a:t>
            </a:r>
            <a:r>
              <a:rPr lang="en-US" dirty="0" smtClean="0"/>
              <a:t>much </a:t>
            </a:r>
            <a:r>
              <a:rPr lang="en-US" dirty="0"/>
              <a:t>bigger problems in the same amount of time that </a:t>
            </a:r>
            <a:r>
              <a:rPr lang="en-US" dirty="0" smtClean="0"/>
              <a:t>you </a:t>
            </a:r>
            <a:r>
              <a:rPr lang="en-US" dirty="0"/>
              <a:t>used to need for smaller problems</a:t>
            </a:r>
            <a:r>
              <a:rPr lang="en-US" dirty="0" smtClean="0"/>
              <a:t>.</a:t>
            </a:r>
          </a:p>
          <a:p>
            <a:r>
              <a:rPr lang="en-US" dirty="0" smtClean="0"/>
              <a:t>HPC </a:t>
            </a:r>
            <a:r>
              <a:rPr lang="en-US" dirty="0"/>
              <a:t>is important not only for its own sake, but also </a:t>
            </a:r>
            <a:r>
              <a:rPr lang="en-US" dirty="0" smtClean="0"/>
              <a:t>because </a:t>
            </a:r>
            <a:r>
              <a:rPr lang="en-US" dirty="0"/>
              <a:t>what happens in HPC today will be on your </a:t>
            </a:r>
            <a:r>
              <a:rPr lang="en-US" dirty="0" smtClean="0"/>
              <a:t>desktop </a:t>
            </a:r>
            <a:r>
              <a:rPr lang="en-US" dirty="0"/>
              <a:t>in about 10 to 15 years and on your cell phone in </a:t>
            </a:r>
            <a:r>
              <a:rPr lang="en-US" dirty="0" smtClean="0"/>
              <a:t>25 </a:t>
            </a:r>
            <a:r>
              <a:rPr lang="en-US" dirty="0"/>
              <a:t>years: it puts you </a:t>
            </a:r>
            <a:r>
              <a:rPr lang="en-US" dirty="0" smtClean="0"/>
              <a:t>ahead </a:t>
            </a:r>
            <a:r>
              <a:rPr lang="en-US" dirty="0"/>
              <a:t>of the </a:t>
            </a:r>
            <a:r>
              <a:rPr lang="en-US" dirty="0" smtClean="0"/>
              <a:t>curve.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as Demi ITC" panose="020B0805030504020804" pitchFamily="34" charset="0"/>
              </a:rPr>
              <a:t>The Future is Now</a:t>
            </a:r>
            <a:r>
              <a:rPr lang="en-US" dirty="0">
                <a:latin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Historically, this has always been </a:t>
            </a:r>
            <a:r>
              <a:rPr lang="en-US" dirty="0" smtClean="0"/>
              <a:t>true:</a:t>
            </a:r>
          </a:p>
          <a:p>
            <a:r>
              <a:rPr lang="en-US" dirty="0" smtClean="0"/>
              <a:t>Whatever </a:t>
            </a:r>
            <a:r>
              <a:rPr lang="en-US" dirty="0"/>
              <a:t>happens in supercomputing today will be on </a:t>
            </a:r>
            <a:r>
              <a:rPr lang="en-US" dirty="0" smtClean="0"/>
              <a:t>your </a:t>
            </a:r>
            <a:r>
              <a:rPr lang="en-US" dirty="0"/>
              <a:t>desktop in 10 </a:t>
            </a:r>
            <a:r>
              <a:rPr lang="en-US" dirty="0" smtClean="0"/>
              <a:t>–15 years. So</a:t>
            </a:r>
            <a:r>
              <a:rPr lang="en-US" dirty="0"/>
              <a:t>, if you have experience with supercomputing, you’ll be </a:t>
            </a:r>
            <a:r>
              <a:rPr lang="en-US" dirty="0" smtClean="0"/>
              <a:t>ahead </a:t>
            </a:r>
            <a:r>
              <a:rPr lang="en-US" dirty="0"/>
              <a:t>of the curve when things get to the desktop.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Hardware Basics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 Processing Unit</a:t>
            </a:r>
          </a:p>
          <a:p>
            <a:r>
              <a:rPr lang="en-US" dirty="0" smtClean="0"/>
              <a:t>Primary Storage</a:t>
            </a:r>
          </a:p>
          <a:p>
            <a:r>
              <a:rPr lang="en-US" dirty="0" smtClean="0"/>
              <a:t>Secondary Storage</a:t>
            </a:r>
          </a:p>
          <a:p>
            <a:r>
              <a:rPr lang="en-US" dirty="0" smtClean="0"/>
              <a:t>Input Devices</a:t>
            </a:r>
          </a:p>
          <a:p>
            <a:r>
              <a:rPr lang="en-US" dirty="0" smtClean="0"/>
              <a:t>Output Devices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6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Central Processing Unit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</a:p>
          <a:p>
            <a:pPr lvl="1"/>
            <a:r>
              <a:rPr lang="en-US" dirty="0" smtClean="0"/>
              <a:t>Control Unit – figures out what to do next</a:t>
            </a:r>
          </a:p>
          <a:p>
            <a:pPr lvl="1"/>
            <a:r>
              <a:rPr lang="en-US" dirty="0" smtClean="0"/>
              <a:t>Arithmetic/Logic Unit – performs calculations</a:t>
            </a:r>
          </a:p>
          <a:p>
            <a:pPr lvl="1"/>
            <a:r>
              <a:rPr lang="en-US" dirty="0" smtClean="0"/>
              <a:t>Registers – data being used </a:t>
            </a:r>
            <a:r>
              <a:rPr lang="en-US" u="sng" dirty="0" smtClean="0"/>
              <a:t>right now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101" y="1561922"/>
            <a:ext cx="3952293" cy="3405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5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Primary Storage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memory</a:t>
            </a:r>
          </a:p>
          <a:p>
            <a:pPr lvl="1"/>
            <a:r>
              <a:rPr lang="en-US" dirty="0" smtClean="0"/>
              <a:t>RAM</a:t>
            </a:r>
          </a:p>
          <a:p>
            <a:pPr lvl="1"/>
            <a:r>
              <a:rPr lang="en-US" dirty="0" smtClean="0"/>
              <a:t>Data being used</a:t>
            </a:r>
          </a:p>
          <a:p>
            <a:r>
              <a:rPr lang="en-US" dirty="0" smtClean="0"/>
              <a:t>Cache</a:t>
            </a:r>
          </a:p>
          <a:p>
            <a:pPr lvl="1"/>
            <a:r>
              <a:rPr lang="en-US" dirty="0" smtClean="0"/>
              <a:t>Small memory</a:t>
            </a:r>
          </a:p>
          <a:p>
            <a:pPr lvl="1"/>
            <a:r>
              <a:rPr lang="en-US" dirty="0" smtClean="0"/>
              <a:t>About to be used or have been used recently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1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Secondary Storage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that can be used in the future</a:t>
            </a:r>
          </a:p>
          <a:p>
            <a:r>
              <a:rPr lang="en-US" dirty="0" smtClean="0"/>
              <a:t>Non-volatile storage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Blu-Ray </a:t>
            </a:r>
          </a:p>
          <a:p>
            <a:pPr lvl="1"/>
            <a:r>
              <a:rPr lang="en-US" dirty="0" smtClean="0"/>
              <a:t>CD </a:t>
            </a:r>
          </a:p>
          <a:p>
            <a:pPr lvl="1"/>
            <a:r>
              <a:rPr lang="en-US" dirty="0" smtClean="0"/>
              <a:t>Hard-drive</a:t>
            </a:r>
          </a:p>
          <a:p>
            <a:pPr lvl="1"/>
            <a:r>
              <a:rPr lang="en-US" dirty="0" smtClean="0"/>
              <a:t>SSD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547" y="1930465"/>
            <a:ext cx="4762500" cy="3295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5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Eras Demi ITC" panose="020B0805030504020804" pitchFamily="34" charset="0"/>
              </a:rPr>
              <a:t>Input/Output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Keyboard, mouse</a:t>
            </a:r>
          </a:p>
          <a:p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Speakers, printer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9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What is a Supercomputer?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idea to PC, but lots of PCs connected</a:t>
            </a:r>
          </a:p>
          <a:p>
            <a:r>
              <a:rPr lang="en-US" dirty="0" smtClean="0"/>
              <a:t>Each individual “computer” in cluster is referred to as a node</a:t>
            </a:r>
          </a:p>
          <a:p>
            <a:r>
              <a:rPr lang="en-US" dirty="0" smtClean="0"/>
              <a:t>Nodes have to “talk”</a:t>
            </a:r>
          </a:p>
          <a:p>
            <a:pPr lvl="1"/>
            <a:r>
              <a:rPr lang="en-US" dirty="0" smtClean="0"/>
              <a:t>Interconnect, software needed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3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2018619" y="5634447"/>
            <a:ext cx="1505804" cy="5016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25749" y="5663392"/>
            <a:ext cx="1505804" cy="5759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What a Supercomputer Looks like</a:t>
            </a:r>
            <a:endParaRPr lang="en-US" dirty="0">
              <a:latin typeface="Eras Demi ITC" panose="020B08050305040208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767" y="2462803"/>
            <a:ext cx="2570754" cy="192013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61" y="1900238"/>
            <a:ext cx="4519307" cy="31861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00900" y="5086350"/>
            <a:ext cx="379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IBM - Sequoia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30032" y="2462804"/>
            <a:ext cx="2570753" cy="19201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008" y="2467309"/>
            <a:ext cx="2565594" cy="19162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43408" y="4720303"/>
            <a:ext cx="379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USD Cluster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99028" y="5720507"/>
            <a:ext cx="94498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Nodes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99263" y="5766719"/>
            <a:ext cx="1432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Interconnect</a:t>
            </a:r>
            <a:endParaRPr lang="en-US" dirty="0"/>
          </a:p>
        </p:txBody>
      </p:sp>
      <p:cxnSp>
        <p:nvCxnSpPr>
          <p:cNvPr id="15" name="Straight Connector 14"/>
          <p:cNvCxnSpPr>
            <a:stCxn id="14" idx="0"/>
          </p:cNvCxnSpPr>
          <p:nvPr/>
        </p:nvCxnSpPr>
        <p:spPr>
          <a:xfrm flipV="1">
            <a:off x="2771521" y="4175491"/>
            <a:ext cx="752902" cy="14589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2" idx="0"/>
          </p:cNvCxnSpPr>
          <p:nvPr/>
        </p:nvCxnSpPr>
        <p:spPr>
          <a:xfrm flipV="1">
            <a:off x="5478651" y="4466804"/>
            <a:ext cx="355707" cy="1196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The HPC Learning Curve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8486"/>
          </a:xfrm>
        </p:spPr>
        <p:txBody>
          <a:bodyPr>
            <a:normAutofit/>
          </a:bodyPr>
          <a:lstStyle/>
          <a:p>
            <a:r>
              <a:rPr lang="en-US" dirty="0" smtClean="0"/>
              <a:t>Programming languages – Python, R, Java, C++, Fortran</a:t>
            </a:r>
          </a:p>
          <a:p>
            <a:r>
              <a:rPr lang="en-US" dirty="0" smtClean="0"/>
              <a:t>Should have a basic understanding of how a computing cluster works</a:t>
            </a:r>
          </a:p>
          <a:p>
            <a:r>
              <a:rPr lang="en-US" dirty="0" smtClean="0"/>
              <a:t>Learning domain specific software</a:t>
            </a:r>
          </a:p>
          <a:p>
            <a:r>
              <a:rPr lang="en-US" dirty="0" smtClean="0"/>
              <a:t>Where do I do this?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3255" y="4250724"/>
            <a:ext cx="3954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Contact the USD Research Computing Team!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3727504"/>
            <a:ext cx="3805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2060"/>
                </a:solidFill>
              </a:rPr>
              <a:t>Access Online Resources! 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57103" y="4942702"/>
            <a:ext cx="4324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C00000"/>
                </a:solidFill>
              </a:rPr>
              <a:t>Come to our Upcoming Seminar Series!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0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Acknowledgements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University of Oklahoma</a:t>
            </a:r>
          </a:p>
          <a:p>
            <a:r>
              <a:rPr lang="en-US" dirty="0" smtClean="0"/>
              <a:t>Doug </a:t>
            </a:r>
            <a:r>
              <a:rPr lang="en-US" dirty="0" err="1" smtClean="0"/>
              <a:t>Jennewein</a:t>
            </a:r>
            <a:endParaRPr lang="en-US" dirty="0" smtClean="0"/>
          </a:p>
          <a:p>
            <a:r>
              <a:rPr lang="en-US" dirty="0" smtClean="0"/>
              <a:t>University of South Dakota – Information Technology Services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983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Eras Demi ITC" panose="020B0805030504020804" pitchFamily="34" charset="0"/>
              </a:rPr>
              <a:t>Are there reasons to learn a computer language other than for using the HPC? 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38616" y="3249827"/>
            <a:ext cx="5041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Eras Demi ITC" panose="020B0805030504020804" pitchFamily="34" charset="0"/>
              </a:rPr>
              <a:t>Yes!!!</a:t>
            </a:r>
            <a:endParaRPr lang="en-US" sz="4800" dirty="0">
              <a:latin typeface="Eras Demi ITC" panose="020B08050305040208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7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2911" y="210471"/>
            <a:ext cx="10489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visualization using basic Python code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82911" y="911328"/>
            <a:ext cx="11075815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://swcarpentry.github.io/python-novice-inflammation/fig/01-numpy_71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22" y="1923732"/>
            <a:ext cx="2482310" cy="354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35165" y="5281239"/>
            <a:ext cx="53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14794" y="3257300"/>
            <a:ext cx="110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 ID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7807" y="1684539"/>
            <a:ext cx="207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Inflammation Levels</a:t>
            </a:r>
          </a:p>
        </p:txBody>
      </p:sp>
      <p:pic>
        <p:nvPicPr>
          <p:cNvPr id="3078" name="Picture 6" descr="https://blog.modeanalytics.com/images/post-images/viz-libraries-0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73" y="1250021"/>
            <a:ext cx="41148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blog.modeanalytics.com/images/post-images/viz-libraries-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73" y="4090448"/>
            <a:ext cx="4114800" cy="2449573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bioinformatics.oxfordjournals.org/content/22/5/616/F1.lar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141" y="1992971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9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7598" y="1629942"/>
            <a:ext cx="743072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Problem:</a:t>
            </a:r>
          </a:p>
          <a:p>
            <a:r>
              <a:rPr lang="en-US" sz="2000" dirty="0"/>
              <a:t>I am writing a report about gender roles and word associations from the early 1800s. I have chosen to look at the six Jane Austen novels as my source of text. </a:t>
            </a:r>
          </a:p>
          <a:p>
            <a:endParaRPr lang="en-US" sz="2000" dirty="0"/>
          </a:p>
          <a:p>
            <a:r>
              <a:rPr lang="en-US" sz="3200" dirty="0"/>
              <a:t>One Solution:</a:t>
            </a:r>
          </a:p>
          <a:p>
            <a:r>
              <a:rPr lang="en-US" sz="2000" dirty="0"/>
              <a:t>Open each text file and use the ‘Find’ feature to search for words that I choose. I could use a spreadsheet to track words that are adjacent to the selected words.</a:t>
            </a:r>
          </a:p>
          <a:p>
            <a:endParaRPr lang="en-US" sz="2000" dirty="0"/>
          </a:p>
          <a:p>
            <a:r>
              <a:rPr lang="en-US" sz="3200" dirty="0"/>
              <a:t>A Different Way: </a:t>
            </a:r>
          </a:p>
          <a:p>
            <a:r>
              <a:rPr lang="en-US" sz="2000" dirty="0"/>
              <a:t>Use </a:t>
            </a:r>
            <a:r>
              <a:rPr lang="en-US" sz="2000" dirty="0" smtClean="0"/>
              <a:t>R to </a:t>
            </a:r>
            <a:r>
              <a:rPr lang="en-US" sz="2000" dirty="0"/>
              <a:t>perform text mining in order to get word repetitions, word associations, and multiple word visualizations.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911" y="210471"/>
            <a:ext cx="10489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learning some basic programming can automate your tedious tasks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82911" y="1486511"/>
            <a:ext cx="11075815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://www.clipartbest.com/cliparts/RTG/zGd/RTGzGdETL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5188" l="2232" r="945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59" b="6004"/>
          <a:stretch/>
        </p:blipFill>
        <p:spPr bwMode="auto">
          <a:xfrm>
            <a:off x="291234" y="1867874"/>
            <a:ext cx="4156364" cy="471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9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2911" y="1637933"/>
            <a:ext cx="819057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Problem:</a:t>
            </a:r>
          </a:p>
          <a:p>
            <a:r>
              <a:rPr lang="en-US" sz="2000" dirty="0"/>
              <a:t>I have a folder full subfolders with multiple data files in each subfolder. I need to feed these files into a program but they are the wrong format. They are also named inconsistently.</a:t>
            </a:r>
          </a:p>
          <a:p>
            <a:endParaRPr lang="en-US" sz="2000" dirty="0"/>
          </a:p>
          <a:p>
            <a:r>
              <a:rPr lang="en-US" sz="3200" dirty="0"/>
              <a:t>One Solution:</a:t>
            </a:r>
          </a:p>
          <a:p>
            <a:r>
              <a:rPr lang="en-US" sz="2000" dirty="0"/>
              <a:t>Open each folder and file individually in order to resave in the appropriate format. Rename each file one-by-one. This could take hours depending on the number of files in the folder.</a:t>
            </a:r>
          </a:p>
          <a:p>
            <a:endParaRPr lang="en-US" sz="2000" dirty="0"/>
          </a:p>
          <a:p>
            <a:r>
              <a:rPr lang="en-US" sz="3200" dirty="0"/>
              <a:t>A Different Way: </a:t>
            </a:r>
          </a:p>
          <a:p>
            <a:r>
              <a:rPr lang="en-US" sz="2000" dirty="0"/>
              <a:t>Write a few lines of code that will convert the files and rename them. Writing the code takes 5-10 minutes and the code executes in only a few minutes.</a:t>
            </a:r>
          </a:p>
        </p:txBody>
      </p:sp>
      <p:pic>
        <p:nvPicPr>
          <p:cNvPr id="2050" name="Picture 2" descr="https://www.msimaging.com/wp-content/uploads/revslider/msimaging/PaperStack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265" y="1749510"/>
            <a:ext cx="31813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2911" y="210471"/>
            <a:ext cx="10489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learning some basic programming can automate your tedious tasks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82911" y="1486511"/>
            <a:ext cx="11075815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6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247524" y="483351"/>
            <a:ext cx="6414173" cy="3491345"/>
            <a:chOff x="5247524" y="483351"/>
            <a:chExt cx="6414173" cy="34913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47524" y="483351"/>
              <a:ext cx="6414173" cy="349134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920500" y="2022609"/>
              <a:ext cx="333617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Word Frequency</a:t>
              </a:r>
            </a:p>
            <a:p>
              <a:pPr algn="ctr"/>
              <a:r>
                <a:rPr lang="en-US" sz="3600" b="1" dirty="0"/>
                <a:t>Graph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720301" y="6273225"/>
            <a:ext cx="3330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Word Associations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80577" y="1436400"/>
            <a:ext cx="4782436" cy="4224156"/>
            <a:chOff x="180577" y="1436400"/>
            <a:chExt cx="4782436" cy="4224156"/>
          </a:xfrm>
        </p:grpSpPr>
        <p:pic>
          <p:nvPicPr>
            <p:cNvPr id="1025" name="Picture 1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7" t="11021" r="23110" b="10651"/>
            <a:stretch/>
          </p:blipFill>
          <p:spPr bwMode="auto">
            <a:xfrm>
              <a:off x="180577" y="1436400"/>
              <a:ext cx="4782436" cy="4224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301178" y="3054988"/>
              <a:ext cx="2717988" cy="615553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000" b="1" dirty="0"/>
                <a:t>Word Clouds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49643" y="365496"/>
            <a:ext cx="4855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Jane Austen text analysis results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150657" y="4959597"/>
            <a:ext cx="4607905" cy="1401918"/>
            <a:chOff x="6150657" y="4959597"/>
            <a:chExt cx="4607905" cy="140191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t="38674"/>
            <a:stretch/>
          </p:blipFill>
          <p:spPr>
            <a:xfrm>
              <a:off x="6150657" y="4959597"/>
              <a:ext cx="4607905" cy="1401918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</p:pic>
        <p:sp>
          <p:nvSpPr>
            <p:cNvPr id="7" name="Rectangle 6"/>
            <p:cNvSpPr/>
            <p:nvPr/>
          </p:nvSpPr>
          <p:spPr>
            <a:xfrm>
              <a:off x="6150657" y="4959597"/>
              <a:ext cx="480962" cy="2146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319009" y="977552"/>
            <a:ext cx="4865466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0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794" y="1417088"/>
            <a:ext cx="3305150" cy="51684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What Things can I use HPC for?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Data Mining</a:t>
            </a:r>
          </a:p>
          <a:p>
            <a:pPr lvl="1"/>
            <a:r>
              <a:rPr lang="en-US" dirty="0" smtClean="0"/>
              <a:t>Gene sequencing</a:t>
            </a:r>
          </a:p>
          <a:p>
            <a:pPr lvl="1"/>
            <a:r>
              <a:rPr lang="en-US" dirty="0" smtClean="0"/>
              <a:t>Signal processing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Visualization</a:t>
            </a:r>
          </a:p>
          <a:p>
            <a:pPr lvl="1"/>
            <a:r>
              <a:rPr lang="en-US" dirty="0" smtClean="0"/>
              <a:t>Lots of data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Simulation</a:t>
            </a:r>
          </a:p>
          <a:p>
            <a:pPr lvl="1"/>
            <a:r>
              <a:rPr lang="en-US" dirty="0" smtClean="0"/>
              <a:t>Galaxy formation</a:t>
            </a:r>
          </a:p>
          <a:p>
            <a:pPr lvl="1"/>
            <a:r>
              <a:rPr lang="en-US" dirty="0" smtClean="0"/>
              <a:t>Evolution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406" y="1690688"/>
            <a:ext cx="2439311" cy="242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5510" y="6223714"/>
            <a:ext cx="5508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Vianna</a:t>
            </a:r>
            <a:r>
              <a:rPr lang="en-US" sz="1200" dirty="0"/>
              <a:t>, J. A</a:t>
            </a:r>
            <a:r>
              <a:rPr lang="en-US" sz="1200" dirty="0" smtClean="0"/>
              <a:t>., et al. </a:t>
            </a:r>
            <a:r>
              <a:rPr lang="en-US" sz="1200" dirty="0"/>
              <a:t>(2006). </a:t>
            </a:r>
            <a:r>
              <a:rPr lang="en-US" sz="1200" dirty="0" err="1"/>
              <a:t>Phylogeography</a:t>
            </a:r>
            <a:r>
              <a:rPr lang="en-US" sz="1200" dirty="0"/>
              <a:t>, phylogeny and hybridization in </a:t>
            </a:r>
            <a:r>
              <a:rPr lang="en-US" sz="1200" dirty="0" err="1"/>
              <a:t>trichechid</a:t>
            </a:r>
            <a:r>
              <a:rPr lang="en-US" sz="1200" dirty="0"/>
              <a:t> </a:t>
            </a:r>
            <a:r>
              <a:rPr lang="en-US" sz="1200" dirty="0" err="1"/>
              <a:t>sirenians</a:t>
            </a:r>
            <a:r>
              <a:rPr lang="en-US" sz="1200" dirty="0"/>
              <a:t>: implications for manatee conservation. Molecular Ecology, 15(2), 433-447.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7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Applications of HPC in Chemistry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Prediction of energies</a:t>
            </a:r>
            <a:r>
              <a:rPr lang="en-US" dirty="0"/>
              <a:t>, molecular structures, and vibrational frequencies of molecular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Study molecules </a:t>
            </a:r>
            <a:r>
              <a:rPr lang="en-US" dirty="0"/>
              <a:t>and reactions under a wide range of conditions, including both stable </a:t>
            </a:r>
            <a:r>
              <a:rPr lang="en-US" dirty="0" smtClean="0"/>
              <a:t>species and </a:t>
            </a:r>
            <a:r>
              <a:rPr lang="en-US" dirty="0"/>
              <a:t>transition structures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Electronic </a:t>
            </a:r>
            <a:r>
              <a:rPr lang="en-US" dirty="0"/>
              <a:t>s</a:t>
            </a:r>
            <a:r>
              <a:rPr lang="en-US" dirty="0" smtClean="0"/>
              <a:t>tructure investigations of many body systems</a:t>
            </a:r>
          </a:p>
          <a:p>
            <a:pPr lvl="1"/>
            <a:r>
              <a:rPr lang="en-US" dirty="0" smtClean="0"/>
              <a:t>DFT, Kohn-Sham, </a:t>
            </a:r>
            <a:r>
              <a:rPr lang="en-US" dirty="0" err="1" smtClean="0"/>
              <a:t>Hartree-Fock</a:t>
            </a:r>
            <a:r>
              <a:rPr lang="en-US" dirty="0" smtClean="0"/>
              <a:t>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Applications of HPC in Chemistry-Cont.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Supercomputing in materials sciences</a:t>
            </a:r>
          </a:p>
          <a:p>
            <a:pPr lvl="1"/>
            <a:r>
              <a:rPr lang="en-US" dirty="0" smtClean="0"/>
              <a:t>Data mining</a:t>
            </a:r>
          </a:p>
          <a:p>
            <a:pPr lvl="1"/>
            <a:r>
              <a:rPr lang="en-US" dirty="0" smtClean="0"/>
              <a:t>The Materials Project – Berkeley Lab</a:t>
            </a:r>
          </a:p>
        </p:txBody>
      </p:sp>
      <p:sp>
        <p:nvSpPr>
          <p:cNvPr id="4" name="Rectangle 3"/>
          <p:cNvSpPr/>
          <p:nvPr/>
        </p:nvSpPr>
        <p:spPr>
          <a:xfrm>
            <a:off x="296708" y="5920928"/>
            <a:ext cx="4769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Jain, A., </a:t>
            </a:r>
            <a:r>
              <a:rPr lang="en-US" sz="1200" dirty="0" err="1"/>
              <a:t>Persson</a:t>
            </a:r>
            <a:r>
              <a:rPr lang="en-US" sz="1200" dirty="0"/>
              <a:t>, K. A., &amp; </a:t>
            </a:r>
            <a:r>
              <a:rPr lang="en-US" sz="1200" dirty="0" err="1"/>
              <a:t>Ceder</a:t>
            </a:r>
            <a:r>
              <a:rPr lang="en-US" sz="1200" dirty="0"/>
              <a:t>, G. (2016). Research Update: The materials genome initiative: Data sharing and the impact of collaborative ab initio databases. APL Materials, 4(5), 053102.</a:t>
            </a:r>
          </a:p>
        </p:txBody>
      </p:sp>
      <p:sp>
        <p:nvSpPr>
          <p:cNvPr id="6" name="Rectangle 5"/>
          <p:cNvSpPr/>
          <p:nvPr/>
        </p:nvSpPr>
        <p:spPr>
          <a:xfrm>
            <a:off x="5746101" y="5920927"/>
            <a:ext cx="6149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A. Jain*, S.P. Ong*, G. </a:t>
            </a:r>
            <a:r>
              <a:rPr lang="en-US" sz="1200" dirty="0" err="1"/>
              <a:t>Hautier</a:t>
            </a:r>
            <a:r>
              <a:rPr lang="en-US" sz="1200" dirty="0"/>
              <a:t>, W. Chen, W.D. Richards, S. </a:t>
            </a:r>
            <a:r>
              <a:rPr lang="en-US" sz="1200" dirty="0" err="1"/>
              <a:t>Dacek</a:t>
            </a:r>
            <a:r>
              <a:rPr lang="en-US" sz="1200" dirty="0"/>
              <a:t>, S. </a:t>
            </a:r>
            <a:r>
              <a:rPr lang="en-US" sz="1200" dirty="0" err="1"/>
              <a:t>Cholia</a:t>
            </a:r>
            <a:r>
              <a:rPr lang="en-US" sz="1200" dirty="0"/>
              <a:t>, D. Gunter, D. Skinner, G. </a:t>
            </a:r>
            <a:r>
              <a:rPr lang="en-US" sz="1200" dirty="0" err="1"/>
              <a:t>Ceder</a:t>
            </a:r>
            <a:r>
              <a:rPr lang="en-US" sz="1200" dirty="0"/>
              <a:t>, K.A. </a:t>
            </a:r>
            <a:r>
              <a:rPr lang="en-US" sz="1200" dirty="0" err="1"/>
              <a:t>Persson</a:t>
            </a:r>
            <a:r>
              <a:rPr lang="en-US" sz="1200" dirty="0"/>
              <a:t> (*=equal </a:t>
            </a:r>
            <a:r>
              <a:rPr lang="en-US" sz="1200" dirty="0" smtClean="0"/>
              <a:t>contributions). The </a:t>
            </a:r>
            <a:r>
              <a:rPr lang="en-US" sz="1200" dirty="0"/>
              <a:t>Materials Project: A materials genome approach to accelerating materials </a:t>
            </a:r>
            <a:r>
              <a:rPr lang="en-US" sz="1200" dirty="0" smtClean="0"/>
              <a:t>innovation. APL </a:t>
            </a:r>
            <a:r>
              <a:rPr lang="en-US" sz="1200" dirty="0"/>
              <a:t>Materials, 2013, 1(1), 011002.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5" y="3811246"/>
            <a:ext cx="2809875" cy="1685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Applications of HPC in Chemistry-Cont.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36970" cy="4351338"/>
          </a:xfrm>
        </p:spPr>
        <p:txBody>
          <a:bodyPr/>
          <a:lstStyle/>
          <a:p>
            <a:r>
              <a:rPr lang="en-US" dirty="0"/>
              <a:t>Gaussian 09</a:t>
            </a:r>
          </a:p>
          <a:p>
            <a:r>
              <a:rPr lang="en-US" dirty="0" err="1" smtClean="0"/>
              <a:t>NWChem</a:t>
            </a:r>
            <a:endParaRPr lang="en-US" dirty="0" smtClean="0"/>
          </a:p>
          <a:p>
            <a:r>
              <a:rPr lang="en-US" dirty="0" smtClean="0"/>
              <a:t>VASP</a:t>
            </a:r>
          </a:p>
          <a:p>
            <a:r>
              <a:rPr lang="en-US" dirty="0" smtClean="0"/>
              <a:t>Many others that can be optimized for use on HPC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234" y="2662154"/>
            <a:ext cx="3000375" cy="11030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76" y="5967446"/>
            <a:ext cx="6370872" cy="688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329" y="4001294"/>
            <a:ext cx="2854092" cy="15583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Applications of HPC in Physics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Astronomical/cosmological data</a:t>
            </a:r>
          </a:p>
          <a:p>
            <a:r>
              <a:rPr lang="en-US" dirty="0" smtClean="0"/>
              <a:t>Detection Experiments</a:t>
            </a:r>
          </a:p>
          <a:p>
            <a:pPr lvl="1"/>
            <a:r>
              <a:rPr lang="en-US" dirty="0" smtClean="0"/>
              <a:t>LUX (</a:t>
            </a:r>
            <a:r>
              <a:rPr lang="en-US" dirty="0" smtClean="0">
                <a:solidFill>
                  <a:srgbClr val="7030A0"/>
                </a:solidFill>
              </a:rPr>
              <a:t>L</a:t>
            </a:r>
            <a:r>
              <a:rPr lang="en-US" dirty="0" smtClean="0"/>
              <a:t>arge </a:t>
            </a:r>
            <a:r>
              <a:rPr lang="en-US" dirty="0" smtClean="0">
                <a:solidFill>
                  <a:srgbClr val="7030A0"/>
                </a:solidFill>
              </a:rPr>
              <a:t>U</a:t>
            </a:r>
            <a:r>
              <a:rPr lang="en-US" dirty="0" smtClean="0"/>
              <a:t>nderground </a:t>
            </a:r>
            <a:r>
              <a:rPr lang="en-US" dirty="0">
                <a:solidFill>
                  <a:srgbClr val="7030A0"/>
                </a:solidFill>
              </a:rPr>
              <a:t>X</a:t>
            </a:r>
            <a:r>
              <a:rPr lang="en-US" dirty="0" smtClean="0"/>
              <a:t>enon) experiment                                         at USD looking for dark matter</a:t>
            </a:r>
          </a:p>
          <a:p>
            <a:pPr lvl="1"/>
            <a:r>
              <a:rPr lang="en-US" dirty="0" err="1" smtClean="0"/>
              <a:t>IceCube</a:t>
            </a:r>
            <a:r>
              <a:rPr lang="en-US" dirty="0" smtClean="0"/>
              <a:t> – Neutrino Detection</a:t>
            </a:r>
          </a:p>
          <a:p>
            <a:r>
              <a:rPr lang="en-US" dirty="0" smtClean="0"/>
              <a:t>Simulations, models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6" name="Picture 2" descr="http://www.sanfordlab.org/sites/sanfordlab.org/files/styles/large/public/120828_Adler_LUX_0161_1.jpg?itok=KFOvPLD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961" y="1825625"/>
            <a:ext cx="3436595" cy="229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68871" y="4207858"/>
            <a:ext cx="268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LUX Experiment – Lead, SD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6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USD Supercomputing Team-</a:t>
            </a:r>
            <a:br>
              <a:rPr lang="en-US" dirty="0" smtClean="0">
                <a:latin typeface="Eras Demi ITC" panose="020B0805030504020804" pitchFamily="34" charset="0"/>
              </a:rPr>
            </a:br>
            <a:r>
              <a:rPr lang="en-US" dirty="0" smtClean="0">
                <a:latin typeface="Eras Demi ITC" panose="020B0805030504020804" pitchFamily="34" charset="0"/>
              </a:rPr>
              <a:t>Your Partners for Superpowers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Doug </a:t>
            </a:r>
            <a:r>
              <a:rPr lang="en-US" dirty="0" err="1" smtClean="0"/>
              <a:t>Jennewein</a:t>
            </a:r>
            <a:r>
              <a:rPr lang="en-US" dirty="0" smtClean="0"/>
              <a:t> – Director of Research Computing</a:t>
            </a:r>
          </a:p>
          <a:p>
            <a:r>
              <a:rPr lang="en-US" dirty="0" smtClean="0"/>
              <a:t>Joseph Madison – Research Computing Assistant</a:t>
            </a:r>
          </a:p>
          <a:p>
            <a:r>
              <a:rPr lang="en-US" dirty="0" smtClean="0"/>
              <a:t>Wendi Sapp – Domain Expert, Chemistry</a:t>
            </a:r>
          </a:p>
          <a:p>
            <a:r>
              <a:rPr lang="en-US" dirty="0" smtClean="0"/>
              <a:t>Adam </a:t>
            </a:r>
            <a:r>
              <a:rPr lang="en-US" dirty="0" err="1" smtClean="0"/>
              <a:t>Erck</a:t>
            </a:r>
            <a:r>
              <a:rPr lang="en-US" dirty="0" smtClean="0"/>
              <a:t> – Domain Expert, Chemistry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968" y="3184467"/>
            <a:ext cx="2438400" cy="24384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455" y="1869989"/>
            <a:ext cx="158432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Applications of HPC in Physics-Cont.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66685" cy="4351338"/>
          </a:xfrm>
        </p:spPr>
        <p:txBody>
          <a:bodyPr/>
          <a:lstStyle/>
          <a:p>
            <a:r>
              <a:rPr lang="en-US" dirty="0" smtClean="0"/>
              <a:t>Root</a:t>
            </a:r>
          </a:p>
          <a:p>
            <a:pPr lvl="1"/>
            <a:r>
              <a:rPr lang="en-US" dirty="0" smtClean="0"/>
              <a:t>Big data processing, analysis, visualization</a:t>
            </a:r>
          </a:p>
          <a:p>
            <a:r>
              <a:rPr lang="en-US" dirty="0" smtClean="0"/>
              <a:t>Geant4</a:t>
            </a:r>
          </a:p>
          <a:p>
            <a:pPr lvl="1"/>
            <a:r>
              <a:rPr lang="en-US" dirty="0" smtClean="0"/>
              <a:t>Toolkit using </a:t>
            </a:r>
            <a:r>
              <a:rPr lang="en-US" dirty="0" err="1" smtClean="0"/>
              <a:t>monte</a:t>
            </a:r>
            <a:r>
              <a:rPr lang="en-US" dirty="0" smtClean="0"/>
              <a:t> </a:t>
            </a:r>
            <a:r>
              <a:rPr lang="en-US" dirty="0" err="1" smtClean="0"/>
              <a:t>carlo</a:t>
            </a:r>
            <a:r>
              <a:rPr lang="en-US" dirty="0" smtClean="0"/>
              <a:t> methods</a:t>
            </a:r>
            <a:endParaRPr lang="en-US" dirty="0"/>
          </a:p>
        </p:txBody>
      </p:sp>
      <p:pic>
        <p:nvPicPr>
          <p:cNvPr id="5122" name="Picture 2" descr="https://d35c7d8c.web.cern.ch/sites/d35c7d8c.web.cern.ch/files/website-banner-allnew-croped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301" y="1879066"/>
            <a:ext cx="54864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1510" y="5955737"/>
            <a:ext cx="55799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Agostinelli</a:t>
            </a:r>
            <a:r>
              <a:rPr lang="en-US" sz="1400" dirty="0"/>
              <a:t>, S</a:t>
            </a:r>
            <a:r>
              <a:rPr lang="en-US" sz="1400" dirty="0" smtClean="0"/>
              <a:t>., et al. </a:t>
            </a:r>
            <a:r>
              <a:rPr lang="en-US" sz="1400" dirty="0"/>
              <a:t>(2003). GEANT4—a simulation toolkit. Nuclear instruments and methods in physics research section A: Accelerators, Spectrometers, Detectors and Associated Equipment, 506(3), 250-303.</a:t>
            </a:r>
          </a:p>
        </p:txBody>
      </p:sp>
      <p:sp>
        <p:nvSpPr>
          <p:cNvPr id="5" name="Rectangle 4"/>
          <p:cNvSpPr/>
          <p:nvPr/>
        </p:nvSpPr>
        <p:spPr>
          <a:xfrm>
            <a:off x="6022301" y="5887625"/>
            <a:ext cx="49145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Antcheva</a:t>
            </a:r>
            <a:r>
              <a:rPr lang="en-US" sz="1400" dirty="0"/>
              <a:t>, I., </a:t>
            </a:r>
            <a:r>
              <a:rPr lang="en-US" sz="1400" dirty="0" smtClean="0"/>
              <a:t>et al. (2009</a:t>
            </a:r>
            <a:r>
              <a:rPr lang="en-US" sz="1400" dirty="0"/>
              <a:t>). ROOT—A C++ framework for petabyte data storage, statistical analysis and visualization. Computer Physics Communications, 180(12), 2499-2512.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261" y="3288766"/>
            <a:ext cx="4683603" cy="234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4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03753" y="2723653"/>
            <a:ext cx="4105274" cy="2309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Applications of HPC in Biology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6959"/>
          </a:xfrm>
        </p:spPr>
        <p:txBody>
          <a:bodyPr>
            <a:normAutofit/>
          </a:bodyPr>
          <a:lstStyle/>
          <a:p>
            <a:r>
              <a:rPr lang="en-US" dirty="0" smtClean="0"/>
              <a:t>Sequencing data </a:t>
            </a:r>
            <a:endParaRPr lang="en-US" dirty="0"/>
          </a:p>
          <a:p>
            <a:pPr lvl="1"/>
            <a:r>
              <a:rPr lang="en-US" dirty="0" smtClean="0"/>
              <a:t>Evolutionary questions/modeling</a:t>
            </a:r>
          </a:p>
          <a:p>
            <a:pPr lvl="1"/>
            <a:r>
              <a:rPr lang="en-US" dirty="0" smtClean="0"/>
              <a:t>Elucidation of molecular pathways</a:t>
            </a:r>
          </a:p>
          <a:p>
            <a:pPr lvl="1"/>
            <a:r>
              <a:rPr lang="en-US" dirty="0" err="1" smtClean="0"/>
              <a:t>Phylogenomics</a:t>
            </a:r>
            <a:r>
              <a:rPr lang="en-US" dirty="0" smtClean="0"/>
              <a:t> (NP hard) </a:t>
            </a:r>
          </a:p>
          <a:p>
            <a:r>
              <a:rPr lang="en-US" dirty="0" smtClean="0"/>
              <a:t>Applications in population modeling, epidemiology</a:t>
            </a:r>
          </a:p>
          <a:p>
            <a:r>
              <a:rPr lang="en-US" dirty="0" smtClean="0"/>
              <a:t>Explorative Data Mining</a:t>
            </a:r>
          </a:p>
          <a:p>
            <a:pPr lvl="1"/>
            <a:r>
              <a:rPr lang="en-US" dirty="0"/>
              <a:t>gene clustering (FCM), gene </a:t>
            </a:r>
            <a:r>
              <a:rPr lang="en-US" dirty="0" smtClean="0"/>
              <a:t>ontologies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0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Applications of HPC in Biology-Cont.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use R for parallel computing on HPC </a:t>
            </a:r>
          </a:p>
          <a:p>
            <a:pPr lvl="1"/>
            <a:r>
              <a:rPr lang="en-US" dirty="0" smtClean="0"/>
              <a:t>SNOW(fall), others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6286500" y="6176963"/>
            <a:ext cx="5848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Baele</a:t>
            </a:r>
            <a:r>
              <a:rPr lang="en-US" sz="1200" dirty="0"/>
              <a:t>, G., &amp; </a:t>
            </a:r>
            <a:r>
              <a:rPr lang="en-US" sz="1200" dirty="0" err="1"/>
              <a:t>Lemey</a:t>
            </a:r>
            <a:r>
              <a:rPr lang="en-US" sz="1200" dirty="0"/>
              <a:t>, P. (2013). Bayesian evolutionary model testing in the </a:t>
            </a:r>
            <a:r>
              <a:rPr lang="en-US" sz="1200" dirty="0" err="1"/>
              <a:t>phylogenomics</a:t>
            </a:r>
            <a:r>
              <a:rPr lang="en-US" sz="1200" dirty="0"/>
              <a:t> era: matching model complexity with computational efficiency. Bioinformatics, btt340.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602" y="2146388"/>
            <a:ext cx="1854906" cy="18549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612" y="2841724"/>
            <a:ext cx="4193756" cy="3146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5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Other Applications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GIS (Geographic Information System) problems</a:t>
            </a:r>
          </a:p>
          <a:p>
            <a:r>
              <a:rPr lang="en-US" dirty="0" smtClean="0"/>
              <a:t>Research in humanities, social sciences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029450" y="6231750"/>
            <a:ext cx="5238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Liu, L., Yang, A., Chen, L., </a:t>
            </a:r>
            <a:r>
              <a:rPr lang="en-US" sz="1200" dirty="0" err="1"/>
              <a:t>Xiong</a:t>
            </a:r>
            <a:r>
              <a:rPr lang="en-US" sz="1200" dirty="0"/>
              <a:t>, W., Wu, Q., &amp; Jing, N. (2013). </a:t>
            </a:r>
            <a:r>
              <a:rPr lang="en-US" sz="1200" dirty="0" err="1"/>
              <a:t>Higis</a:t>
            </a:r>
            <a:r>
              <a:rPr lang="en-US" sz="1200" dirty="0"/>
              <a:t>-when </a:t>
            </a:r>
            <a:r>
              <a:rPr lang="en-US" sz="1200" dirty="0" err="1"/>
              <a:t>gis</a:t>
            </a:r>
            <a:r>
              <a:rPr lang="en-US" sz="1200" dirty="0"/>
              <a:t> meets </a:t>
            </a:r>
            <a:r>
              <a:rPr lang="en-US" sz="1200" dirty="0" err="1"/>
              <a:t>hpc</a:t>
            </a:r>
            <a:r>
              <a:rPr lang="en-US" sz="1200" dirty="0"/>
              <a:t>. In 12th International Conference on </a:t>
            </a:r>
            <a:r>
              <a:rPr lang="en-US" sz="1200" dirty="0" err="1"/>
              <a:t>GeoComputation</a:t>
            </a:r>
            <a:r>
              <a:rPr lang="en-US" sz="1200" dirty="0"/>
              <a:t>, Wuhan.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065" y="2526454"/>
            <a:ext cx="4115157" cy="2572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7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3204"/>
            <a:ext cx="6096000" cy="2992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0" y="5886352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 smtClean="0"/>
              <a:t>Rödder</a:t>
            </a:r>
            <a:r>
              <a:rPr lang="en-US" sz="1400" dirty="0" smtClean="0"/>
              <a:t>, D., </a:t>
            </a:r>
            <a:r>
              <a:rPr lang="en-US" sz="1400" dirty="0" err="1" smtClean="0"/>
              <a:t>Kielgast</a:t>
            </a:r>
            <a:r>
              <a:rPr lang="en-US" sz="1400" dirty="0" smtClean="0"/>
              <a:t>, J., </a:t>
            </a:r>
            <a:r>
              <a:rPr lang="en-US" sz="1400" dirty="0" err="1" smtClean="0"/>
              <a:t>Bielby</a:t>
            </a:r>
            <a:r>
              <a:rPr lang="en-US" sz="1400" dirty="0" smtClean="0"/>
              <a:t>, J., </a:t>
            </a:r>
            <a:r>
              <a:rPr lang="en-US" sz="1400" dirty="0" err="1" smtClean="0"/>
              <a:t>Schmidtlein</a:t>
            </a:r>
            <a:r>
              <a:rPr lang="en-US" sz="1400" dirty="0" smtClean="0"/>
              <a:t>, S., Bosch, J., Garner, T. W., ... &amp; </a:t>
            </a:r>
            <a:r>
              <a:rPr lang="en-US" sz="1400" dirty="0" err="1" smtClean="0"/>
              <a:t>Lötters</a:t>
            </a:r>
            <a:r>
              <a:rPr lang="en-US" sz="1400" dirty="0" smtClean="0"/>
              <a:t>, S. (2009). Global amphibian extinction risk assessment for the </a:t>
            </a:r>
            <a:r>
              <a:rPr lang="en-US" sz="1400" dirty="0" err="1" smtClean="0"/>
              <a:t>panzootic</a:t>
            </a:r>
            <a:r>
              <a:rPr lang="en-US" sz="1400" dirty="0" smtClean="0"/>
              <a:t> chytrid fungus. </a:t>
            </a:r>
            <a:r>
              <a:rPr lang="en-US" sz="1400" i="1" dirty="0" smtClean="0"/>
              <a:t>Diversity</a:t>
            </a:r>
            <a:r>
              <a:rPr lang="en-US" sz="1400" dirty="0" smtClean="0"/>
              <a:t>, </a:t>
            </a:r>
            <a:r>
              <a:rPr lang="en-US" sz="1400" i="1" dirty="0" smtClean="0"/>
              <a:t>1</a:t>
            </a:r>
            <a:r>
              <a:rPr lang="en-US" sz="1400" dirty="0" smtClean="0"/>
              <a:t>(1), 52-66.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8131126" y="4745618"/>
            <a:ext cx="2602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Amphibian Disease Risk Map (</a:t>
            </a:r>
            <a:r>
              <a:rPr lang="en-US" i="1" dirty="0" err="1" smtClean="0"/>
              <a:t>Bd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69" y="1763109"/>
            <a:ext cx="5546310" cy="39816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9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In Case you Missed it…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NSF Major instrumentation grant for new supercomputer</a:t>
            </a:r>
          </a:p>
          <a:p>
            <a:r>
              <a:rPr lang="en-US" dirty="0" smtClean="0"/>
              <a:t>Lawrence will come online May/June</a:t>
            </a:r>
          </a:p>
          <a:p>
            <a:r>
              <a:rPr lang="en-US" dirty="0" smtClean="0"/>
              <a:t>New opportunities</a:t>
            </a:r>
          </a:p>
          <a:p>
            <a:pPr lvl="1"/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More power and speed!</a:t>
            </a:r>
          </a:p>
          <a:p>
            <a:r>
              <a:rPr lang="en-US" dirty="0" smtClean="0"/>
              <a:t>XSEDE-Jetstream access</a:t>
            </a:r>
          </a:p>
          <a:p>
            <a:pPr lvl="1"/>
            <a:r>
              <a:rPr lang="en-US" dirty="0" smtClean="0"/>
              <a:t>Free </a:t>
            </a:r>
            <a:r>
              <a:rPr lang="en-US" dirty="0" err="1" smtClean="0"/>
              <a:t>Matlab</a:t>
            </a:r>
            <a:r>
              <a:rPr lang="en-US" dirty="0" smtClean="0"/>
              <a:t>!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6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Resources for YOU!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GitHub Group – USDRCG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hpcc.okstate.edu/content/hpc-education-resources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www.xsede.org/home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025" y="3887350"/>
            <a:ext cx="4752975" cy="1884800"/>
          </a:xfrm>
          <a:prstGeom prst="rect">
            <a:avLst/>
          </a:prstGeom>
        </p:spPr>
      </p:pic>
      <p:pic>
        <p:nvPicPr>
          <p:cNvPr id="1026" name="Picture 2" descr="https://www.xsede.org/image/image_gallery?uuid=c0ae4cfa-fa0e-4546-8b02-3305bf2a99cc&amp;groupId=10157&amp;t=136925842699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27" y="4001294"/>
            <a:ext cx="5407498" cy="204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6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93" y="793102"/>
            <a:ext cx="10585061" cy="590420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55823" y="13032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latin typeface="Eras Demi ITC" panose="020B0805030504020804" pitchFamily="34" charset="0"/>
              </a:rPr>
              <a:t>Questions?</a:t>
            </a:r>
            <a:endParaRPr lang="en-US" dirty="0">
              <a:latin typeface="Eras Demi ITC" panose="020B08050305040208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0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62092"/>
            <a:ext cx="11684000" cy="635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6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Moore’s Law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97" y="1677366"/>
            <a:ext cx="5138364" cy="4622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24200" y="6308341"/>
            <a:ext cx="6837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Moore, G. (1965). Cramming More Components Onto Integrated Circuits, Electronics,(38) 8.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5927" y="1925904"/>
            <a:ext cx="1958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“Integrated circuits will lead to such wonders as home computers…”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69559" y="1218018"/>
            <a:ext cx="38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?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8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What is Supercomputing?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FF0000"/>
                </a:solidFill>
              </a:rPr>
              <a:t>Supercomputing</a:t>
            </a:r>
            <a:r>
              <a:rPr lang="en-US" b="1" i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is the </a:t>
            </a:r>
            <a:r>
              <a:rPr lang="en-US" b="1" dirty="0">
                <a:solidFill>
                  <a:srgbClr val="00B050"/>
                </a:solidFill>
              </a:rPr>
              <a:t>biggest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0070C0"/>
                </a:solidFill>
              </a:rPr>
              <a:t>fastest</a:t>
            </a:r>
            <a:r>
              <a:rPr lang="en-US" b="1" dirty="0">
                <a:solidFill>
                  <a:srgbClr val="000000"/>
                </a:solidFill>
              </a:rPr>
              <a:t> computing right this minute</a:t>
            </a:r>
            <a:r>
              <a:rPr lang="en-US" dirty="0">
                <a:solidFill>
                  <a:srgbClr val="000000"/>
                </a:solidFill>
              </a:rPr>
              <a:t>. Likewise, a </a:t>
            </a:r>
            <a:r>
              <a:rPr lang="en-US" b="1" i="1" dirty="0">
                <a:solidFill>
                  <a:srgbClr val="FF0000"/>
                </a:solidFill>
              </a:rPr>
              <a:t>supercomputer</a:t>
            </a:r>
            <a:r>
              <a:rPr lang="en-US" b="1" i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is one of the biggest, fastest computers right this minute. So, the definition of supercomputing is </a:t>
            </a:r>
            <a:r>
              <a:rPr lang="en-US" b="1" dirty="0">
                <a:solidFill>
                  <a:srgbClr val="000000"/>
                </a:solidFill>
              </a:rPr>
              <a:t>constantly changing</a:t>
            </a:r>
            <a:r>
              <a:rPr lang="en-US" dirty="0">
                <a:solidFill>
                  <a:srgbClr val="000000"/>
                </a:solidFill>
              </a:rPr>
              <a:t>. 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Rule </a:t>
            </a:r>
            <a:r>
              <a:rPr lang="en-US" b="1" dirty="0">
                <a:solidFill>
                  <a:srgbClr val="000000"/>
                </a:solidFill>
              </a:rPr>
              <a:t>of Thumb</a:t>
            </a:r>
            <a:r>
              <a:rPr lang="en-US" dirty="0">
                <a:solidFill>
                  <a:srgbClr val="000000"/>
                </a:solidFill>
              </a:rPr>
              <a:t>: A supercomputer is typically at least 100 times as powerful as a PC. 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Jargon</a:t>
            </a:r>
            <a:r>
              <a:rPr lang="en-US" dirty="0">
                <a:solidFill>
                  <a:srgbClr val="000000"/>
                </a:solidFill>
              </a:rPr>
              <a:t>: Supercomputing is also known as 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b="1" i="1" dirty="0">
                <a:solidFill>
                  <a:srgbClr val="000000"/>
                </a:solidFill>
              </a:rPr>
              <a:t>	</a:t>
            </a:r>
            <a:r>
              <a:rPr lang="en-US" b="1" i="1" dirty="0" smtClean="0">
                <a:solidFill>
                  <a:srgbClr val="000000"/>
                </a:solidFill>
              </a:rPr>
              <a:t>High </a:t>
            </a:r>
            <a:r>
              <a:rPr lang="en-US" b="1" i="1" dirty="0">
                <a:solidFill>
                  <a:srgbClr val="000000"/>
                </a:solidFill>
              </a:rPr>
              <a:t>Performance Computing </a:t>
            </a:r>
            <a:r>
              <a:rPr lang="en-US" b="1" dirty="0">
                <a:solidFill>
                  <a:srgbClr val="000000"/>
                </a:solidFill>
              </a:rPr>
              <a:t>(HPC) </a:t>
            </a:r>
            <a:r>
              <a:rPr lang="en-US" dirty="0">
                <a:solidFill>
                  <a:srgbClr val="000000"/>
                </a:solidFill>
              </a:rPr>
              <a:t>or 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b="1" i="1" dirty="0">
                <a:solidFill>
                  <a:srgbClr val="000000"/>
                </a:solidFill>
              </a:rPr>
              <a:t>	</a:t>
            </a:r>
            <a:r>
              <a:rPr lang="en-US" b="1" i="1" dirty="0" smtClean="0">
                <a:solidFill>
                  <a:srgbClr val="000000"/>
                </a:solidFill>
              </a:rPr>
              <a:t>High </a:t>
            </a:r>
            <a:r>
              <a:rPr lang="en-US" b="1" i="1" dirty="0">
                <a:solidFill>
                  <a:srgbClr val="000000"/>
                </a:solidFill>
              </a:rPr>
              <a:t>End Computing </a:t>
            </a:r>
            <a:r>
              <a:rPr lang="en-US" b="1" dirty="0">
                <a:solidFill>
                  <a:srgbClr val="000000"/>
                </a:solidFill>
              </a:rPr>
              <a:t>(HEC</a:t>
            </a:r>
            <a:r>
              <a:rPr lang="en-US" dirty="0">
                <a:solidFill>
                  <a:srgbClr val="000000"/>
                </a:solidFill>
              </a:rPr>
              <a:t>) or 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b="1" i="1" dirty="0">
                <a:solidFill>
                  <a:srgbClr val="000000"/>
                </a:solidFill>
              </a:rPr>
              <a:t>	</a:t>
            </a:r>
            <a:r>
              <a:rPr lang="en-US" b="1" i="1" dirty="0" err="1" smtClean="0">
                <a:solidFill>
                  <a:srgbClr val="000000"/>
                </a:solidFill>
              </a:rPr>
              <a:t>Cyberinfrastructure</a:t>
            </a:r>
            <a:r>
              <a:rPr lang="en-US" b="1" i="1" dirty="0" smtClean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(CI).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095" y="1825625"/>
            <a:ext cx="9103043" cy="2136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Eras Demi ITC" panose="020B0805030504020804" pitchFamily="34" charset="0"/>
              </a:rPr>
              <a:t>What is Supercomputing About?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626" y="4755891"/>
            <a:ext cx="3669983" cy="1264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0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993" y="2183129"/>
            <a:ext cx="4365467" cy="1024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What is Supercomputing About?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282690" cy="4351338"/>
          </a:xfrm>
        </p:spPr>
        <p:txBody>
          <a:bodyPr/>
          <a:lstStyle/>
          <a:p>
            <a:r>
              <a:rPr lang="en-US" b="1" dirty="0" smtClean="0"/>
              <a:t>Size</a:t>
            </a:r>
          </a:p>
          <a:p>
            <a:pPr lvl="1"/>
            <a:r>
              <a:rPr lang="en-US" dirty="0" smtClean="0"/>
              <a:t>Problems interesting to researchers need more RAM or disk than you could get on your PC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Speed</a:t>
            </a:r>
          </a:p>
          <a:p>
            <a:pPr lvl="1"/>
            <a:r>
              <a:rPr lang="en-US" dirty="0" smtClean="0"/>
              <a:t>Don’t want to wait a month for a job to run on a PC, do it on HPC in a few hours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454" y="4486204"/>
            <a:ext cx="1758475" cy="605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2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as Demi ITC" panose="020B0805030504020804" pitchFamily="34" charset="0"/>
              </a:rPr>
              <a:t>Why Bother with HPC at All?</a:t>
            </a:r>
            <a:r>
              <a:rPr lang="en-US" dirty="0">
                <a:latin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dirty="0" smtClean="0"/>
              <a:t>ffective </a:t>
            </a:r>
            <a:r>
              <a:rPr lang="en-US" dirty="0"/>
              <a:t>use of HPC takes quite a bit </a:t>
            </a:r>
            <a:r>
              <a:rPr lang="en-US" dirty="0" smtClean="0"/>
              <a:t>of </a:t>
            </a:r>
            <a:r>
              <a:rPr lang="en-US" dirty="0"/>
              <a:t>effort, both learning how and developing </a:t>
            </a:r>
            <a:r>
              <a:rPr lang="en-US" dirty="0" smtClean="0"/>
              <a:t>software.</a:t>
            </a:r>
          </a:p>
          <a:p>
            <a:r>
              <a:rPr lang="en-US" dirty="0" smtClean="0"/>
              <a:t>That </a:t>
            </a:r>
            <a:r>
              <a:rPr lang="en-US" dirty="0"/>
              <a:t>seems like a lot of trouble to go to just to get your code </a:t>
            </a:r>
            <a:r>
              <a:rPr lang="en-US" dirty="0" smtClean="0"/>
              <a:t>to </a:t>
            </a:r>
            <a:r>
              <a:rPr lang="en-US" dirty="0"/>
              <a:t>run </a:t>
            </a:r>
            <a:r>
              <a:rPr lang="en-US" dirty="0" smtClean="0"/>
              <a:t>faster.</a:t>
            </a:r>
          </a:p>
          <a:p>
            <a:r>
              <a:rPr lang="en-US" dirty="0" smtClean="0"/>
              <a:t>It’s </a:t>
            </a:r>
            <a:r>
              <a:rPr lang="en-US" dirty="0"/>
              <a:t>nice to have a code that used to take a day, now run in </a:t>
            </a:r>
            <a:r>
              <a:rPr lang="en-US" dirty="0" smtClean="0"/>
              <a:t>an </a:t>
            </a:r>
            <a:r>
              <a:rPr lang="en-US" dirty="0"/>
              <a:t>hour. But if you can afford to wait a day, what’s the </a:t>
            </a:r>
            <a:r>
              <a:rPr lang="en-US" dirty="0" smtClean="0"/>
              <a:t>point </a:t>
            </a:r>
            <a:r>
              <a:rPr lang="en-US" dirty="0"/>
              <a:t>of HPC?</a:t>
            </a:r>
          </a:p>
          <a:p>
            <a:r>
              <a:rPr lang="en-US" dirty="0"/>
              <a:t>Why go to all that trouble just to get your code to run </a:t>
            </a:r>
            <a:r>
              <a:rPr lang="en-US" dirty="0" smtClean="0"/>
              <a:t>faster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6" y="5984053"/>
            <a:ext cx="792412" cy="6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3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09e20a7-d9f6-4c05-8afb-191eab1ee1a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40020a4-79fd-4fb6-afff-b731230f481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</TotalTime>
  <Words>1667</Words>
  <Application>Microsoft Office PowerPoint</Application>
  <PresentationFormat>Widescreen</PresentationFormat>
  <Paragraphs>232</Paragraphs>
  <Slides>37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Eras Demi ITC</vt:lpstr>
      <vt:lpstr>Times New Roman</vt:lpstr>
      <vt:lpstr>Office Theme</vt:lpstr>
      <vt:lpstr>Introduction to Supercomputing at USD</vt:lpstr>
      <vt:lpstr>Acknowledgements</vt:lpstr>
      <vt:lpstr>USD Supercomputing Team- Your Partners for Superpowers</vt:lpstr>
      <vt:lpstr>PowerPoint Presentation</vt:lpstr>
      <vt:lpstr>Moore’s Law</vt:lpstr>
      <vt:lpstr>What is Supercomputing?</vt:lpstr>
      <vt:lpstr>What is Supercomputing About?</vt:lpstr>
      <vt:lpstr>What is Supercomputing About?</vt:lpstr>
      <vt:lpstr>Why Bother with HPC at All? </vt:lpstr>
      <vt:lpstr>Why HPC is Worth the Bother </vt:lpstr>
      <vt:lpstr>The Future is Now </vt:lpstr>
      <vt:lpstr>Hardware Basics</vt:lpstr>
      <vt:lpstr>Central Processing Unit</vt:lpstr>
      <vt:lpstr>Primary Storage</vt:lpstr>
      <vt:lpstr>Secondary Storage</vt:lpstr>
      <vt:lpstr>Input/Output</vt:lpstr>
      <vt:lpstr>What is a Supercomputer?</vt:lpstr>
      <vt:lpstr>What a Supercomputer Looks like</vt:lpstr>
      <vt:lpstr>The HPC Learning Curve</vt:lpstr>
      <vt:lpstr>Are there reasons to learn a computer language other than for using the HPC? </vt:lpstr>
      <vt:lpstr>PowerPoint Presentation</vt:lpstr>
      <vt:lpstr>PowerPoint Presentation</vt:lpstr>
      <vt:lpstr>PowerPoint Presentation</vt:lpstr>
      <vt:lpstr>PowerPoint Presentation</vt:lpstr>
      <vt:lpstr>What Things can I use HPC for?</vt:lpstr>
      <vt:lpstr>Applications of HPC in Chemistry</vt:lpstr>
      <vt:lpstr>Applications of HPC in Chemistry-Cont.</vt:lpstr>
      <vt:lpstr>Applications of HPC in Chemistry-Cont.</vt:lpstr>
      <vt:lpstr>Applications of HPC in Physics</vt:lpstr>
      <vt:lpstr>Applications of HPC in Physics-Cont.</vt:lpstr>
      <vt:lpstr>Applications of HPC in Biology</vt:lpstr>
      <vt:lpstr>Applications of HPC in Biology-Cont.</vt:lpstr>
      <vt:lpstr>Other Applications</vt:lpstr>
      <vt:lpstr>PowerPoint Presentation</vt:lpstr>
      <vt:lpstr>In Case you Missed it…</vt:lpstr>
      <vt:lpstr>Resources for YOU!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Dataset Challenges and Frontiers in Conservation Biology: A Case Study in Amphibian Conservation</dc:title>
  <dc:creator>j m</dc:creator>
  <cp:lastModifiedBy>Madison, Joseph Daniel</cp:lastModifiedBy>
  <cp:revision>110</cp:revision>
  <dcterms:created xsi:type="dcterms:W3CDTF">2016-04-05T13:47:44Z</dcterms:created>
  <dcterms:modified xsi:type="dcterms:W3CDTF">2016-09-22T21:17:30Z</dcterms:modified>
</cp:coreProperties>
</file>